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3" r:id="rId8"/>
    <p:sldId id="262" r:id="rId9"/>
    <p:sldId id="264" r:id="rId10"/>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A6EFAFF-0BAD-4E3D-9B2F-59098F3CBC12}" type="datetimeFigureOut">
              <a:rPr lang="es-CO" smtClean="0"/>
              <a:t>17/10/2011</a:t>
            </a:fld>
            <a:endParaRPr lang="es-CO"/>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CO"/>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8150ACC3-ACFB-42F6-A708-9A6F63E2B4A0}" type="slidenum">
              <a:rPr lang="es-CO" smtClean="0"/>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A6EFAFF-0BAD-4E3D-9B2F-59098F3CBC12}" type="datetimeFigureOut">
              <a:rPr lang="es-CO" smtClean="0"/>
              <a:t>17/10/2011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150ACC3-ACFB-42F6-A708-9A6F63E2B4A0}"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1A6EFAFF-0BAD-4E3D-9B2F-59098F3CBC12}" type="datetimeFigureOut">
              <a:rPr lang="es-CO" smtClean="0"/>
              <a:t>17/10/2011</a:t>
            </a:fld>
            <a:endParaRPr lang="es-CO"/>
          </a:p>
        </p:txBody>
      </p:sp>
      <p:sp>
        <p:nvSpPr>
          <p:cNvPr id="5" name="4 Marcador de pie de página"/>
          <p:cNvSpPr>
            <a:spLocks noGrp="1"/>
          </p:cNvSpPr>
          <p:nvPr>
            <p:ph type="ftr" sz="quarter" idx="11"/>
          </p:nvPr>
        </p:nvSpPr>
        <p:spPr>
          <a:xfrm>
            <a:off x="457201" y="6248207"/>
            <a:ext cx="5573483" cy="365125"/>
          </a:xfrm>
        </p:spPr>
        <p:txBody>
          <a:bodyPr/>
          <a:lstStyle/>
          <a:p>
            <a:endParaRPr lang="es-CO"/>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8150ACC3-ACFB-42F6-A708-9A6F63E2B4A0}" type="slidenum">
              <a:rPr lang="es-CO" smtClean="0"/>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1A6EFAFF-0BAD-4E3D-9B2F-59098F3CBC12}" type="datetimeFigureOut">
              <a:rPr lang="es-CO" smtClean="0"/>
              <a:t>17/10/2011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8150ACC3-ACFB-42F6-A708-9A6F63E2B4A0}" type="slidenum">
              <a:rPr lang="es-CO" smtClean="0"/>
              <a:t>‹Nº›</a:t>
            </a:fld>
            <a:endParaRPr lang="es-CO"/>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1A6EFAFF-0BAD-4E3D-9B2F-59098F3CBC12}" type="datetimeFigureOut">
              <a:rPr lang="es-CO" smtClean="0"/>
              <a:t>17/10/2011</a:t>
            </a:fld>
            <a:endParaRPr lang="es-CO"/>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150ACC3-ACFB-42F6-A708-9A6F63E2B4A0}" type="slidenum">
              <a:rPr lang="es-CO" smtClean="0"/>
              <a:t>‹Nº›</a:t>
            </a:fld>
            <a:endParaRPr lang="es-CO"/>
          </a:p>
        </p:txBody>
      </p:sp>
      <p:sp>
        <p:nvSpPr>
          <p:cNvPr id="14" name="13 Marcador de pie de página"/>
          <p:cNvSpPr>
            <a:spLocks noGrp="1"/>
          </p:cNvSpPr>
          <p:nvPr>
            <p:ph type="ftr" sz="quarter" idx="12"/>
          </p:nvPr>
        </p:nvSpPr>
        <p:spPr/>
        <p:txBody>
          <a:bodyPr/>
          <a:lstStyle/>
          <a:p>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1A6EFAFF-0BAD-4E3D-9B2F-59098F3CBC12}" type="datetimeFigureOut">
              <a:rPr lang="es-CO" smtClean="0"/>
              <a:t>17/10/2011</a:t>
            </a:fld>
            <a:endParaRPr lang="es-CO"/>
          </a:p>
        </p:txBody>
      </p:sp>
      <p:sp>
        <p:nvSpPr>
          <p:cNvPr id="10" name="9 Marcador de número de diapositiva"/>
          <p:cNvSpPr>
            <a:spLocks noGrp="1"/>
          </p:cNvSpPr>
          <p:nvPr>
            <p:ph type="sldNum" sz="quarter" idx="16"/>
          </p:nvPr>
        </p:nvSpPr>
        <p:spPr/>
        <p:txBody>
          <a:bodyPr rtlCol="0"/>
          <a:lstStyle/>
          <a:p>
            <a:fld id="{8150ACC3-ACFB-42F6-A708-9A6F63E2B4A0}" type="slidenum">
              <a:rPr lang="es-CO" smtClean="0"/>
              <a:t>‹Nº›</a:t>
            </a:fld>
            <a:endParaRPr lang="es-CO"/>
          </a:p>
        </p:txBody>
      </p:sp>
      <p:sp>
        <p:nvSpPr>
          <p:cNvPr id="12" name="11 Marcador de pie de página"/>
          <p:cNvSpPr>
            <a:spLocks noGrp="1"/>
          </p:cNvSpPr>
          <p:nvPr>
            <p:ph type="ftr" sz="quarter" idx="17"/>
          </p:nvPr>
        </p:nvSpPr>
        <p:spPr/>
        <p:txBody>
          <a:bodyPr rtlCol="0"/>
          <a:lstStyle/>
          <a:p>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1A6EFAFF-0BAD-4E3D-9B2F-59098F3CBC12}" type="datetimeFigureOut">
              <a:rPr lang="es-CO" smtClean="0"/>
              <a:t>17/10/2011</a:t>
            </a:fld>
            <a:endParaRPr lang="es-CO"/>
          </a:p>
        </p:txBody>
      </p:sp>
      <p:sp>
        <p:nvSpPr>
          <p:cNvPr id="12" name="11 Marcador de número de diapositiva"/>
          <p:cNvSpPr>
            <a:spLocks noGrp="1"/>
          </p:cNvSpPr>
          <p:nvPr>
            <p:ph type="sldNum" sz="quarter" idx="16"/>
          </p:nvPr>
        </p:nvSpPr>
        <p:spPr/>
        <p:txBody>
          <a:bodyPr rtlCol="0"/>
          <a:lstStyle/>
          <a:p>
            <a:fld id="{8150ACC3-ACFB-42F6-A708-9A6F63E2B4A0}" type="slidenum">
              <a:rPr lang="es-CO" smtClean="0"/>
              <a:t>‹Nº›</a:t>
            </a:fld>
            <a:endParaRPr lang="es-CO"/>
          </a:p>
        </p:txBody>
      </p:sp>
      <p:sp>
        <p:nvSpPr>
          <p:cNvPr id="14" name="13 Marcador de pie de página"/>
          <p:cNvSpPr>
            <a:spLocks noGrp="1"/>
          </p:cNvSpPr>
          <p:nvPr>
            <p:ph type="ftr" sz="quarter" idx="17"/>
          </p:nvPr>
        </p:nvSpPr>
        <p:spPr/>
        <p:txBody>
          <a:bodyPr rtlCol="0"/>
          <a:lstStyle/>
          <a:p>
            <a:endParaRPr lang="es-CO"/>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1A6EFAFF-0BAD-4E3D-9B2F-59098F3CBC12}" type="datetimeFigureOut">
              <a:rPr lang="es-CO" smtClean="0"/>
              <a:t>17/10/2011</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8150ACC3-ACFB-42F6-A708-9A6F63E2B4A0}"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A6EFAFF-0BAD-4E3D-9B2F-59098F3CBC12}" type="datetimeFigureOut">
              <a:rPr lang="es-CO" smtClean="0"/>
              <a:t>17/10/2011</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8150ACC3-ACFB-42F6-A708-9A6F63E2B4A0}"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1A6EFAFF-0BAD-4E3D-9B2F-59098F3CBC12}" type="datetimeFigureOut">
              <a:rPr lang="es-CO" smtClean="0"/>
              <a:t>17/10/2011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8150ACC3-ACFB-42F6-A708-9A6F63E2B4A0}" type="slidenum">
              <a:rPr lang="es-CO" smtClean="0"/>
              <a:t>‹Nº›</a:t>
            </a:fld>
            <a:endParaRPr lang="es-CO"/>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1A6EFAFF-0BAD-4E3D-9B2F-59098F3CBC12}" type="datetimeFigureOut">
              <a:rPr lang="es-CO" smtClean="0"/>
              <a:t>17/10/2011</a:t>
            </a:fld>
            <a:endParaRPr lang="es-CO"/>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8150ACC3-ACFB-42F6-A708-9A6F63E2B4A0}" type="slidenum">
              <a:rPr lang="es-CO" smtClean="0"/>
              <a:t>‹Nº›</a:t>
            </a:fld>
            <a:endParaRPr lang="es-CO"/>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CO"/>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A6EFAFF-0BAD-4E3D-9B2F-59098F3CBC12}" type="datetimeFigureOut">
              <a:rPr lang="es-CO" smtClean="0"/>
              <a:t>17/10/2011</a:t>
            </a:fld>
            <a:endParaRPr lang="es-CO"/>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CO"/>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150ACC3-ACFB-42F6-A708-9A6F63E2B4A0}"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www.decine21.com/Perfiles/Peter-Shaffer" TargetMode="External"/><Relationship Id="rId2" Type="http://schemas.openxmlformats.org/officeDocument/2006/relationships/hyperlink" Target="http://www.decine21.com/Perfiles/Milos-Forman" TargetMode="Externa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www.decine21.com/Perfiles/Charles-Laughton" TargetMode="External"/><Relationship Id="rId2" Type="http://schemas.openxmlformats.org/officeDocument/2006/relationships/hyperlink" Target="http://www.decine21.com/Peliculas/La-vida-privada-de-Enrique-VIII-1088" TargetMode="Externa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hyperlink" Target="http://www.decine21.com/Perfiles/Elsa-Lanchester"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www.decine21.com/Perfiles/Jean-Claude-Carriere" TargetMode="External"/><Relationship Id="rId2" Type="http://schemas.openxmlformats.org/officeDocument/2006/relationships/hyperlink" Target="http://www.decine21.com/Perfiles/Stellan-Skarsgard" TargetMode="External"/><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hyperlink" Target="http://www.decine21.com/Perfiles/Javier-Bardem"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CO" dirty="0" smtClean="0"/>
              <a:t>Películas y personajes</a:t>
            </a:r>
            <a:endParaRPr lang="es-CO" dirty="0"/>
          </a:p>
        </p:txBody>
      </p:sp>
      <p:sp>
        <p:nvSpPr>
          <p:cNvPr id="3" name="2 Subtítulo"/>
          <p:cNvSpPr>
            <a:spLocks noGrp="1"/>
          </p:cNvSpPr>
          <p:nvPr>
            <p:ph type="subTitle" idx="1"/>
          </p:nvPr>
        </p:nvSpPr>
        <p:spPr/>
        <p:txBody>
          <a:bodyPr/>
          <a:lstStyle/>
          <a:p>
            <a:endParaRPr lang="es-CO"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dirty="0" err="1" smtClean="0"/>
              <a:t>Wolfgang</a:t>
            </a:r>
            <a:r>
              <a:rPr lang="es-CO" dirty="0" smtClean="0"/>
              <a:t> Amadeus Mozart</a:t>
            </a:r>
            <a:endParaRPr lang="es-CO" dirty="0"/>
          </a:p>
        </p:txBody>
      </p:sp>
      <p:pic>
        <p:nvPicPr>
          <p:cNvPr id="8" name="7 Marcador de contenido" descr="20090804022838!Wolfgang-amadeus-mozart_1[1].jpg"/>
          <p:cNvPicPr>
            <a:picLocks noGrp="1" noChangeAspect="1"/>
          </p:cNvPicPr>
          <p:nvPr>
            <p:ph sz="quarter" idx="1"/>
          </p:nvPr>
        </p:nvPicPr>
        <p:blipFill>
          <a:blip r:embed="rId2" cstate="print"/>
          <a:stretch>
            <a:fillRect/>
          </a:stretch>
        </p:blipFill>
        <p:spPr>
          <a:xfrm>
            <a:off x="609600" y="1790671"/>
            <a:ext cx="3886200" cy="4168833"/>
          </a:xfrm>
        </p:spPr>
      </p:pic>
      <p:sp>
        <p:nvSpPr>
          <p:cNvPr id="9" name="8 Marcador de contenido"/>
          <p:cNvSpPr>
            <a:spLocks noGrp="1"/>
          </p:cNvSpPr>
          <p:nvPr>
            <p:ph sz="quarter" idx="2"/>
          </p:nvPr>
        </p:nvSpPr>
        <p:spPr/>
        <p:txBody>
          <a:bodyPr>
            <a:normAutofit fontScale="62500" lnSpcReduction="20000"/>
          </a:bodyPr>
          <a:lstStyle/>
          <a:p>
            <a:r>
              <a:rPr lang="es-CO" dirty="0" smtClean="0"/>
              <a:t>(Salzburgo, actual Austria, 1756 - Viena, 1791) Compositor austriaco. Franz Joseph </a:t>
            </a:r>
            <a:r>
              <a:rPr lang="es-CO" dirty="0" err="1" smtClean="0"/>
              <a:t>Haydn</a:t>
            </a:r>
            <a:r>
              <a:rPr lang="es-CO" dirty="0" smtClean="0"/>
              <a:t> manifestó en una ocasión al padre de Mozart, </a:t>
            </a:r>
            <a:r>
              <a:rPr lang="es-CO" dirty="0" err="1" smtClean="0"/>
              <a:t>Leopold</a:t>
            </a:r>
            <a:r>
              <a:rPr lang="es-CO" dirty="0" smtClean="0"/>
              <a:t>, que su hijo era «el más grande compositor que conozco, en persona o de nombre». El otro gran representante de la trinidad clásica vienesa, Beethoven, también confesaba su veneración por la figura del músico </a:t>
            </a:r>
            <a:r>
              <a:rPr lang="es-CO" dirty="0" err="1" smtClean="0"/>
              <a:t>salzburgués</a:t>
            </a:r>
            <a:r>
              <a:rPr lang="es-CO" dirty="0" smtClean="0"/>
              <a:t>, mientras que el escritor y músico E. T. A. </a:t>
            </a:r>
            <a:r>
              <a:rPr lang="es-CO" dirty="0" err="1" smtClean="0"/>
              <a:t>Hoffmann</a:t>
            </a:r>
            <a:r>
              <a:rPr lang="es-CO" dirty="0" smtClean="0"/>
              <a:t> consideraba a Mozart, junto a Beethoven, el gran precedente del romanticismo, uno de los pocos que había sabido expresar en sus obras aquello que las palabras son incapaces de insinuar siquiera.</a:t>
            </a:r>
          </a:p>
          <a:p>
            <a:endParaRPr lang="es-CO"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Amadeus</a:t>
            </a:r>
            <a:endParaRPr lang="es-CO" dirty="0"/>
          </a:p>
        </p:txBody>
      </p:sp>
      <p:sp>
        <p:nvSpPr>
          <p:cNvPr id="3" name="2 Marcador de contenido"/>
          <p:cNvSpPr>
            <a:spLocks noGrp="1"/>
          </p:cNvSpPr>
          <p:nvPr>
            <p:ph sz="quarter" idx="1"/>
          </p:nvPr>
        </p:nvSpPr>
        <p:spPr/>
        <p:txBody>
          <a:bodyPr>
            <a:normAutofit fontScale="62500" lnSpcReduction="20000"/>
          </a:bodyPr>
          <a:lstStyle/>
          <a:p>
            <a:endParaRPr lang="es-CO" dirty="0" smtClean="0"/>
          </a:p>
          <a:p>
            <a:r>
              <a:rPr lang="es-CO" dirty="0" smtClean="0"/>
              <a:t>La dirección de </a:t>
            </a:r>
            <a:r>
              <a:rPr lang="es-CO" dirty="0" smtClean="0">
                <a:hlinkClick r:id="rId2"/>
              </a:rPr>
              <a:t>Milos Forman</a:t>
            </a:r>
            <a:r>
              <a:rPr lang="es-CO" dirty="0" smtClean="0"/>
              <a:t> es genial, y por ella se llevó un Oscar. Oscar también, entre otros, a la mejor película, al mejor actor (F. Murray Abraham), y al mejor guión adaptado de </a:t>
            </a:r>
            <a:r>
              <a:rPr lang="es-CO" dirty="0" smtClean="0">
                <a:hlinkClick r:id="rId3"/>
              </a:rPr>
              <a:t>Peter </a:t>
            </a:r>
            <a:r>
              <a:rPr lang="es-CO" dirty="0" err="1" smtClean="0">
                <a:hlinkClick r:id="rId3"/>
              </a:rPr>
              <a:t>Shaffer</a:t>
            </a:r>
            <a:r>
              <a:rPr lang="es-CO" dirty="0" smtClean="0"/>
              <a:t>. El análisis de los personajes es brillante e incisivo. Está narrada con inteligencia. Combina la rigurosidad narrativa con el suspense. La sugerente recreación de la atmósfera de la época tiene mucho atractivo. Una obra maestra que consigue llegar a un público general. La belleza plástica y la perfección de una banda sonora basada en la obra de Mozart, son memorables. </a:t>
            </a:r>
          </a:p>
          <a:p>
            <a:endParaRPr lang="es-CO" dirty="0"/>
          </a:p>
        </p:txBody>
      </p:sp>
      <p:pic>
        <p:nvPicPr>
          <p:cNvPr id="5" name="4 Marcador de contenido" descr="amadeus.jpg"/>
          <p:cNvPicPr>
            <a:picLocks noGrp="1" noChangeAspect="1"/>
          </p:cNvPicPr>
          <p:nvPr>
            <p:ph sz="quarter" idx="2"/>
          </p:nvPr>
        </p:nvPicPr>
        <p:blipFill>
          <a:blip r:embed="rId4" cstate="print"/>
          <a:stretch>
            <a:fillRect/>
          </a:stretch>
        </p:blipFill>
        <p:spPr>
          <a:xfrm>
            <a:off x="5213686" y="1589088"/>
            <a:ext cx="3148927" cy="45720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O" dirty="0" smtClean="0"/>
              <a:t>Rembrandt</a:t>
            </a:r>
            <a:br>
              <a:rPr lang="es-CO" dirty="0" smtClean="0"/>
            </a:br>
            <a:r>
              <a:rPr lang="es-CO" dirty="0" smtClean="0"/>
              <a:t>(Rembrandt </a:t>
            </a:r>
            <a:r>
              <a:rPr lang="es-CO" dirty="0" err="1" smtClean="0"/>
              <a:t>Harmenszoon</a:t>
            </a:r>
            <a:r>
              <a:rPr lang="es-CO" dirty="0" smtClean="0"/>
              <a:t> van </a:t>
            </a:r>
            <a:r>
              <a:rPr lang="es-CO" dirty="0" err="1" smtClean="0"/>
              <a:t>Rijn</a:t>
            </a:r>
            <a:r>
              <a:rPr lang="es-CO" dirty="0"/>
              <a:t>)</a:t>
            </a:r>
          </a:p>
        </p:txBody>
      </p:sp>
      <p:pic>
        <p:nvPicPr>
          <p:cNvPr id="7" name="6 Marcador de contenido" descr="autorretrato.jpg"/>
          <p:cNvPicPr>
            <a:picLocks noGrp="1" noChangeAspect="1"/>
          </p:cNvPicPr>
          <p:nvPr>
            <p:ph sz="quarter" idx="1"/>
          </p:nvPr>
        </p:nvPicPr>
        <p:blipFill>
          <a:blip r:embed="rId2" cstate="print"/>
          <a:stretch>
            <a:fillRect/>
          </a:stretch>
        </p:blipFill>
        <p:spPr>
          <a:xfrm>
            <a:off x="1406652" y="2351088"/>
            <a:ext cx="2292096" cy="3048000"/>
          </a:xfrm>
        </p:spPr>
      </p:pic>
      <p:sp>
        <p:nvSpPr>
          <p:cNvPr id="4" name="3 Marcador de contenido"/>
          <p:cNvSpPr>
            <a:spLocks noGrp="1"/>
          </p:cNvSpPr>
          <p:nvPr>
            <p:ph sz="quarter" idx="2"/>
          </p:nvPr>
        </p:nvSpPr>
        <p:spPr/>
        <p:txBody>
          <a:bodyPr>
            <a:normAutofit fontScale="62500" lnSpcReduction="20000"/>
          </a:bodyPr>
          <a:lstStyle/>
          <a:p>
            <a:r>
              <a:rPr lang="es-CO" dirty="0" smtClean="0"/>
              <a:t>Leiden, Países Bajos, 1606 - </a:t>
            </a:r>
            <a:r>
              <a:rPr lang="es-CO" dirty="0" err="1" smtClean="0"/>
              <a:t>Amsterdam</a:t>
            </a:r>
            <a:r>
              <a:rPr lang="es-CO" dirty="0" smtClean="0"/>
              <a:t>, 1669) Pintor holandés. Nacido en el seno de una acomodada familia de molineros, Rembrandt recibió una esmerada educación y llegó a ingresar en la Universidad de Leiden, donde estudió un curso, ya que por entonces decidió dedicarse a la pintura. De los dos maestros que tuvo, uno en Leiden y otro en </a:t>
            </a:r>
            <a:r>
              <a:rPr lang="es-CO" dirty="0" err="1" smtClean="0"/>
              <a:t>Amsterdam</a:t>
            </a:r>
            <a:r>
              <a:rPr lang="es-CO" dirty="0" smtClean="0"/>
              <a:t>, fue este último el que más influyó en el artista y el que le transmitió las tendencias italianizantes en boga. De hecho, sus primeras creaciones (como la </a:t>
            </a:r>
            <a:r>
              <a:rPr lang="es-CO" i="1" dirty="0" smtClean="0"/>
              <a:t>Lapidación de san Esteban</a:t>
            </a:r>
            <a:r>
              <a:rPr lang="es-CO" dirty="0" smtClean="0"/>
              <a:t>) manifiestan una evidente influencia del estilo de </a:t>
            </a:r>
            <a:r>
              <a:rPr lang="es-CO" dirty="0" err="1" smtClean="0"/>
              <a:t>Pieter</a:t>
            </a:r>
            <a:r>
              <a:rPr lang="es-CO" dirty="0" smtClean="0"/>
              <a:t> </a:t>
            </a:r>
            <a:r>
              <a:rPr lang="es-CO" dirty="0" err="1" smtClean="0"/>
              <a:t>Lastman</a:t>
            </a:r>
            <a:endParaRPr lang="es-CO" dirty="0" smtClean="0"/>
          </a:p>
          <a:p>
            <a:endParaRPr lang="es-CO"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Rembrandt</a:t>
            </a:r>
            <a:endParaRPr lang="es-CO" dirty="0"/>
          </a:p>
        </p:txBody>
      </p:sp>
      <p:sp>
        <p:nvSpPr>
          <p:cNvPr id="3" name="2 Marcador de contenido"/>
          <p:cNvSpPr>
            <a:spLocks noGrp="1"/>
          </p:cNvSpPr>
          <p:nvPr>
            <p:ph sz="quarter" idx="1"/>
          </p:nvPr>
        </p:nvSpPr>
        <p:spPr/>
        <p:txBody>
          <a:bodyPr>
            <a:normAutofit fontScale="62500" lnSpcReduction="20000"/>
          </a:bodyPr>
          <a:lstStyle/>
          <a:p>
            <a:r>
              <a:rPr lang="es-CO" dirty="0" smtClean="0"/>
              <a:t>Tras morir su esposa, la pintura del artista Rembrandt van </a:t>
            </a:r>
            <a:r>
              <a:rPr lang="es-CO" dirty="0" err="1" smtClean="0"/>
              <a:t>Rijn</a:t>
            </a:r>
            <a:r>
              <a:rPr lang="es-CO" dirty="0" smtClean="0"/>
              <a:t> se vuelve oscura y pesimista. Después del éxito de </a:t>
            </a:r>
            <a:r>
              <a:rPr lang="es-CO" i="1" dirty="0" smtClean="0">
                <a:hlinkClick r:id="rId2"/>
              </a:rPr>
              <a:t>La vida privada de Enrique VIII</a:t>
            </a:r>
            <a:r>
              <a:rPr lang="es-CO" dirty="0" smtClean="0"/>
              <a:t>, los Korda y </a:t>
            </a:r>
            <a:r>
              <a:rPr lang="es-CO" dirty="0" smtClean="0">
                <a:hlinkClick r:id="rId3"/>
              </a:rPr>
              <a:t>Charles </a:t>
            </a:r>
            <a:r>
              <a:rPr lang="es-CO" dirty="0" err="1" smtClean="0">
                <a:hlinkClick r:id="rId3"/>
              </a:rPr>
              <a:t>Laughton</a:t>
            </a:r>
            <a:r>
              <a:rPr lang="es-CO" dirty="0" smtClean="0"/>
              <a:t> volvieron a unir esfuerzos en otro film biográfico, sobre los altibajos sentimentales del genial pintor holandés a partir de 1642. Su falta de ánimo afecta a los cuadros, que no gustan a los clientes del pintor, lo que le hunde en la pobreza. Por otra parte, volverá a encontrar intereses amorosos, aunque la muerte seguirá acechando. La recreación de </a:t>
            </a:r>
            <a:r>
              <a:rPr lang="es-CO" dirty="0" err="1" smtClean="0"/>
              <a:t>Amsterdam</a:t>
            </a:r>
            <a:r>
              <a:rPr lang="es-CO" dirty="0" smtClean="0"/>
              <a:t> es sublime. Supone además una de las muchas colaboraciones entre </a:t>
            </a:r>
            <a:r>
              <a:rPr lang="es-CO" dirty="0" err="1" smtClean="0"/>
              <a:t>Laughton</a:t>
            </a:r>
            <a:r>
              <a:rPr lang="es-CO" dirty="0" smtClean="0"/>
              <a:t> y su esposa en la vida real, </a:t>
            </a:r>
            <a:r>
              <a:rPr lang="es-CO" dirty="0" smtClean="0">
                <a:hlinkClick r:id="rId4"/>
              </a:rPr>
              <a:t>Elsa </a:t>
            </a:r>
            <a:r>
              <a:rPr lang="es-CO" dirty="0" err="1" smtClean="0">
                <a:hlinkClick r:id="rId4"/>
              </a:rPr>
              <a:t>Lanchester</a:t>
            </a:r>
            <a:r>
              <a:rPr lang="es-CO" dirty="0" smtClean="0"/>
              <a:t>. </a:t>
            </a:r>
            <a:endParaRPr lang="es-CO" dirty="0"/>
          </a:p>
        </p:txBody>
      </p:sp>
      <p:pic>
        <p:nvPicPr>
          <p:cNvPr id="5" name="4 Marcador de contenido" descr="Cartel_Rembrandt.jpg"/>
          <p:cNvPicPr>
            <a:picLocks noGrp="1" noChangeAspect="1"/>
          </p:cNvPicPr>
          <p:nvPr>
            <p:ph sz="quarter" idx="2"/>
          </p:nvPr>
        </p:nvPicPr>
        <p:blipFill>
          <a:blip r:embed="rId5" cstate="print"/>
          <a:stretch>
            <a:fillRect/>
          </a:stretch>
        </p:blipFill>
        <p:spPr>
          <a:xfrm>
            <a:off x="5064415" y="1589088"/>
            <a:ext cx="3447469" cy="45720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Francisco de Goya</a:t>
            </a:r>
            <a:endParaRPr lang="es-CO" dirty="0"/>
          </a:p>
        </p:txBody>
      </p:sp>
      <p:pic>
        <p:nvPicPr>
          <p:cNvPr id="5" name="4 Marcador de contenido" descr="goya_vicente_lopez.jpg"/>
          <p:cNvPicPr>
            <a:picLocks noGrp="1" noChangeAspect="1"/>
          </p:cNvPicPr>
          <p:nvPr>
            <p:ph sz="quarter" idx="1"/>
          </p:nvPr>
        </p:nvPicPr>
        <p:blipFill>
          <a:blip r:embed="rId2" cstate="print"/>
          <a:stretch>
            <a:fillRect/>
          </a:stretch>
        </p:blipFill>
        <p:spPr>
          <a:xfrm>
            <a:off x="933450" y="2212975"/>
            <a:ext cx="3238500" cy="3324225"/>
          </a:xfrm>
        </p:spPr>
      </p:pic>
      <p:sp>
        <p:nvSpPr>
          <p:cNvPr id="4" name="3 Marcador de contenido"/>
          <p:cNvSpPr>
            <a:spLocks noGrp="1"/>
          </p:cNvSpPr>
          <p:nvPr>
            <p:ph sz="quarter" idx="2"/>
          </p:nvPr>
        </p:nvSpPr>
        <p:spPr>
          <a:xfrm>
            <a:off x="4648200" y="1600200"/>
            <a:ext cx="4038600" cy="4925144"/>
          </a:xfrm>
        </p:spPr>
        <p:txBody>
          <a:bodyPr>
            <a:normAutofit fontScale="62500" lnSpcReduction="20000"/>
          </a:bodyPr>
          <a:lstStyle/>
          <a:p>
            <a:r>
              <a:rPr lang="es-CO" dirty="0" smtClean="0"/>
              <a:t>N</a:t>
            </a:r>
            <a:r>
              <a:rPr lang="es-CO" dirty="0" smtClean="0"/>
              <a:t>ació en el año 1746, en </a:t>
            </a:r>
            <a:r>
              <a:rPr lang="es-CO" dirty="0" err="1" smtClean="0"/>
              <a:t>Fuendetodos</a:t>
            </a:r>
            <a:r>
              <a:rPr lang="es-CO" dirty="0" smtClean="0"/>
              <a:t>, localidad de la provincia española de Zaragoza, hijo de un dorador de origen vasco, José, y de una labriega hidalga llamada Gracia Lucientes. Avecinada la familia en la capital zaragozana, entró el joven Francisco a aprender el oficio de pintor en el taller del rutinario José </a:t>
            </a:r>
            <a:r>
              <a:rPr lang="es-CO" dirty="0" err="1" smtClean="0"/>
              <a:t>Luzán</a:t>
            </a:r>
            <a:r>
              <a:rPr lang="es-CO" dirty="0" smtClean="0"/>
              <a:t>, donde estuvo cuatro años copiando estampas hasta que se decidió a establecerse por su cuenta y, según escribió más tarde él mismo, "pintar de mi invención". Nadie fue más sordo que Goya al siglo XIX, pese a haber cumplido en él casi tres décadas y haber sobrevivido a sus feroces guerras. Se quedó sordo de verdad cuando amanecía la centuria, pero no ciego. Y a fuer de mirar a su aire se convirtió en un visionario. </a:t>
            </a:r>
            <a:endParaRPr lang="es-CO"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Los Fantasmas de Goya</a:t>
            </a:r>
            <a:endParaRPr lang="es-CO" dirty="0"/>
          </a:p>
        </p:txBody>
      </p:sp>
      <p:sp>
        <p:nvSpPr>
          <p:cNvPr id="3" name="2 Marcador de contenido"/>
          <p:cNvSpPr>
            <a:spLocks noGrp="1"/>
          </p:cNvSpPr>
          <p:nvPr>
            <p:ph sz="quarter" idx="1"/>
          </p:nvPr>
        </p:nvSpPr>
        <p:spPr>
          <a:xfrm>
            <a:off x="457200" y="1600200"/>
            <a:ext cx="4038600" cy="4565104"/>
          </a:xfrm>
        </p:spPr>
        <p:txBody>
          <a:bodyPr>
            <a:normAutofit fontScale="55000" lnSpcReduction="20000"/>
          </a:bodyPr>
          <a:lstStyle/>
          <a:p>
            <a:r>
              <a:rPr lang="es-CO" dirty="0" smtClean="0"/>
              <a:t>El film, financiado con capital español en su totalidad y con muy buenos técnicos hispanos en su equipo, tiene un empaque notable, como de título que desearía concurrir en los Oscar. La puesta en escena es excelente, y también el trabajo de los actores, o la visión de la creación pictórica de Goya (estupendo </a:t>
            </a:r>
            <a:r>
              <a:rPr lang="es-CO" dirty="0" err="1" smtClean="0">
                <a:hlinkClick r:id="rId2"/>
              </a:rPr>
              <a:t>Stellan</a:t>
            </a:r>
            <a:r>
              <a:rPr lang="es-CO" dirty="0" smtClean="0">
                <a:hlinkClick r:id="rId2"/>
              </a:rPr>
              <a:t> </a:t>
            </a:r>
            <a:r>
              <a:rPr lang="es-CO" dirty="0" err="1" smtClean="0">
                <a:hlinkClick r:id="rId2"/>
              </a:rPr>
              <a:t>Skarsgård</a:t>
            </a:r>
            <a:r>
              <a:rPr lang="es-CO" dirty="0" smtClean="0"/>
              <a:t>), y su presentación como alguien que vive en su nube artística, pero con capacidad de tomar el pulso a su época, aunque sea a palos. Hay que reconocer además, a Forman y a su coguionista </a:t>
            </a:r>
            <a:r>
              <a:rPr lang="es-CO" dirty="0" smtClean="0">
                <a:hlinkClick r:id="rId3"/>
              </a:rPr>
              <a:t>Jean-Claude </a:t>
            </a:r>
            <a:r>
              <a:rPr lang="es-CO" dirty="0" err="1" smtClean="0">
                <a:hlinkClick r:id="rId3"/>
              </a:rPr>
              <a:t>Carrière</a:t>
            </a:r>
            <a:r>
              <a:rPr lang="es-CO" dirty="0" smtClean="0"/>
              <a:t> cierta apertura de mente, atrapada en el personaje de </a:t>
            </a:r>
            <a:r>
              <a:rPr lang="es-CO" dirty="0" smtClean="0">
                <a:hlinkClick r:id="rId4"/>
              </a:rPr>
              <a:t>Javier </a:t>
            </a:r>
            <a:r>
              <a:rPr lang="es-CO" dirty="0" err="1" smtClean="0">
                <a:hlinkClick r:id="rId4"/>
              </a:rPr>
              <a:t>Bardem</a:t>
            </a:r>
            <a:r>
              <a:rPr lang="es-CO" dirty="0" smtClean="0"/>
              <a:t>, primero inquisidor implacable inconsecuente con sus ideas (la violación de una prisionera), luego adalid implacable de la revolución, que trataría de ser el reflejo de dos extremos.</a:t>
            </a:r>
            <a:endParaRPr lang="es-CO" dirty="0"/>
          </a:p>
        </p:txBody>
      </p:sp>
      <p:pic>
        <p:nvPicPr>
          <p:cNvPr id="5" name="4 Marcador de contenido" descr="200711172724_74603500-pelicula-los-fantasmas-de-goya.jpg"/>
          <p:cNvPicPr>
            <a:picLocks noGrp="1" noChangeAspect="1"/>
          </p:cNvPicPr>
          <p:nvPr>
            <p:ph sz="quarter" idx="2"/>
          </p:nvPr>
        </p:nvPicPr>
        <p:blipFill>
          <a:blip r:embed="rId5" cstate="print"/>
          <a:stretch>
            <a:fillRect/>
          </a:stretch>
        </p:blipFill>
        <p:spPr>
          <a:xfrm>
            <a:off x="5330825" y="1731963"/>
            <a:ext cx="2914650" cy="428625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O" dirty="0" smtClean="0"/>
              <a:t>Johannes </a:t>
            </a:r>
            <a:r>
              <a:rPr lang="es-CO" dirty="0" err="1" smtClean="0"/>
              <a:t>Vermeer</a:t>
            </a:r>
            <a:r>
              <a:rPr lang="es-CO" dirty="0" smtClean="0"/>
              <a:t/>
            </a:r>
            <a:br>
              <a:rPr lang="es-CO" dirty="0" smtClean="0"/>
            </a:br>
            <a:endParaRPr lang="es-CO" dirty="0"/>
          </a:p>
        </p:txBody>
      </p:sp>
      <p:pic>
        <p:nvPicPr>
          <p:cNvPr id="7" name="6 Marcador de contenido" descr="imagesCAB1G7NH.jpg"/>
          <p:cNvPicPr>
            <a:picLocks noGrp="1" noChangeAspect="1"/>
          </p:cNvPicPr>
          <p:nvPr>
            <p:ph sz="quarter" idx="1"/>
          </p:nvPr>
        </p:nvPicPr>
        <p:blipFill>
          <a:blip r:embed="rId2" cstate="print"/>
          <a:stretch>
            <a:fillRect/>
          </a:stretch>
        </p:blipFill>
        <p:spPr>
          <a:xfrm>
            <a:off x="1643062" y="2617788"/>
            <a:ext cx="1819275" cy="2514600"/>
          </a:xfrm>
        </p:spPr>
      </p:pic>
      <p:sp>
        <p:nvSpPr>
          <p:cNvPr id="4" name="3 Marcador de contenido"/>
          <p:cNvSpPr>
            <a:spLocks noGrp="1"/>
          </p:cNvSpPr>
          <p:nvPr>
            <p:ph sz="quarter" idx="2"/>
          </p:nvPr>
        </p:nvSpPr>
        <p:spPr/>
        <p:txBody>
          <a:bodyPr>
            <a:normAutofit fontScale="55000" lnSpcReduction="20000"/>
          </a:bodyPr>
          <a:lstStyle/>
          <a:p>
            <a:r>
              <a:rPr lang="es-CO" dirty="0" smtClean="0"/>
              <a:t>(</a:t>
            </a:r>
            <a:r>
              <a:rPr lang="es-CO" dirty="0" err="1" smtClean="0"/>
              <a:t>Delft</a:t>
            </a:r>
            <a:r>
              <a:rPr lang="es-CO" dirty="0" smtClean="0"/>
              <a:t>, Países Bajos, 1632-id., 1675) Pintor holandés. La documentación con la que se cuenta en la actualidad parece demostrar que </a:t>
            </a:r>
            <a:r>
              <a:rPr lang="es-CO" dirty="0" err="1" smtClean="0"/>
              <a:t>Vermeer</a:t>
            </a:r>
            <a:r>
              <a:rPr lang="es-CO" dirty="0" smtClean="0"/>
              <a:t> no fue un pintor famoso en su tiempo, pese a lo cual en nuestros días se le considera la gran figura del siglo XVII holandés, después de Rembrandt. Probablemente, lo que más gusta de su arte es lo inusual de la temática, la fuerza de la composición y el empleo de pocos colores, claros y brillantes. </a:t>
            </a:r>
          </a:p>
          <a:p>
            <a:r>
              <a:rPr lang="es-CO" dirty="0" smtClean="0"/>
              <a:t>Salvo una visita a La Haya en 1672 para actuar como testigo en un pleito, pasó toda su vida en </a:t>
            </a:r>
            <a:r>
              <a:rPr lang="es-CO" dirty="0" err="1" smtClean="0"/>
              <a:t>Delft</a:t>
            </a:r>
            <a:r>
              <a:rPr lang="es-CO" dirty="0" smtClean="0"/>
              <a:t>, donde perteneció al gremio de pintores, que dirigió en dos ocasiones. Se cree, sin embargo, que nunca se dedicó profesionalmente a la pintura, sino que regentó el hostal heredado de su padre y el negocio de marchante de arte legado igualmente por su progenitor. </a:t>
            </a:r>
          </a:p>
          <a:p>
            <a:endParaRPr lang="es-CO"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La joven de la perla</a:t>
            </a:r>
            <a:endParaRPr lang="es-CO" dirty="0"/>
          </a:p>
        </p:txBody>
      </p:sp>
      <p:sp>
        <p:nvSpPr>
          <p:cNvPr id="3" name="2 Marcador de contenido"/>
          <p:cNvSpPr>
            <a:spLocks noGrp="1"/>
          </p:cNvSpPr>
          <p:nvPr>
            <p:ph sz="quarter" idx="1"/>
          </p:nvPr>
        </p:nvSpPr>
        <p:spPr/>
        <p:txBody>
          <a:bodyPr>
            <a:normAutofit fontScale="55000" lnSpcReduction="20000"/>
          </a:bodyPr>
          <a:lstStyle/>
          <a:p>
            <a:r>
              <a:rPr lang="es-CO" dirty="0" smtClean="0"/>
              <a:t>Hermosa película, </a:t>
            </a:r>
            <a:r>
              <a:rPr lang="es-CO" dirty="0"/>
              <a:t>a</a:t>
            </a:r>
            <a:r>
              <a:rPr lang="es-CO" dirty="0" smtClean="0"/>
              <a:t>cadémica y preciosista, pero de maravillosa fotografía de </a:t>
            </a:r>
            <a:r>
              <a:rPr lang="es-CO" dirty="0" err="1" smtClean="0"/>
              <a:t>Eduard</a:t>
            </a:r>
            <a:r>
              <a:rPr lang="es-CO" dirty="0" smtClean="0"/>
              <a:t> Serra, que reproduce muchos cuadros de </a:t>
            </a:r>
            <a:r>
              <a:rPr lang="es-CO" dirty="0" err="1" smtClean="0"/>
              <a:t>Vermeer</a:t>
            </a:r>
            <a:r>
              <a:rPr lang="es-CO" dirty="0" smtClean="0"/>
              <a:t> de modo asombroso, sin caer en el empalago. Narrada a modo de cuento, con trama mínima, el film responde al enigma de por qué una joven de baja extracción social llevaría unos </a:t>
            </a:r>
            <a:r>
              <a:rPr lang="es-CO" dirty="0" err="1" smtClean="0"/>
              <a:t>prociosos</a:t>
            </a:r>
            <a:r>
              <a:rPr lang="es-CO" dirty="0" smtClean="0"/>
              <a:t> pendientes de perlas. El film habla del modo en que surge la inspiración, y de la tragedia íntima de </a:t>
            </a:r>
            <a:r>
              <a:rPr lang="es-CO" dirty="0" err="1" smtClean="0"/>
              <a:t>Vermeer</a:t>
            </a:r>
            <a:r>
              <a:rPr lang="es-CO" dirty="0" smtClean="0"/>
              <a:t>, que ya casado, encuentra un alma gemela, capaz de entender su arte, en su criada. Ella es una verdadera musa, que transmite una intensa vida interior, aunque al tiempo </a:t>
            </a:r>
            <a:r>
              <a:rPr lang="es-CO" dirty="0" err="1" smtClean="0"/>
              <a:t>Vermeer</a:t>
            </a:r>
            <a:r>
              <a:rPr lang="es-CO" dirty="0" smtClean="0"/>
              <a:t> es consciente de la imposibilidad de su amor por </a:t>
            </a:r>
            <a:r>
              <a:rPr lang="es-CO" dirty="0" err="1" smtClean="0"/>
              <a:t>Griet</a:t>
            </a:r>
            <a:r>
              <a:rPr lang="es-CO" dirty="0" smtClean="0"/>
              <a:t>. Y en ese drama se debate, como muestra bien el muy expresivo </a:t>
            </a:r>
            <a:r>
              <a:rPr lang="es-CO" dirty="0" err="1" smtClean="0"/>
              <a:t>Colin</a:t>
            </a:r>
            <a:r>
              <a:rPr lang="es-CO" dirty="0" smtClean="0"/>
              <a:t> </a:t>
            </a:r>
            <a:r>
              <a:rPr lang="es-CO" dirty="0" err="1" smtClean="0"/>
              <a:t>Firth</a:t>
            </a:r>
            <a:r>
              <a:rPr lang="es-CO" dirty="0" smtClean="0"/>
              <a:t>.</a:t>
            </a:r>
            <a:endParaRPr lang="es-CO" dirty="0"/>
          </a:p>
        </p:txBody>
      </p:sp>
      <p:pic>
        <p:nvPicPr>
          <p:cNvPr id="7" name="6 Marcador de contenido" descr="imagesCA26SJOG.jpg"/>
          <p:cNvPicPr>
            <a:picLocks noGrp="1" noChangeAspect="1"/>
          </p:cNvPicPr>
          <p:nvPr>
            <p:ph sz="quarter" idx="2"/>
          </p:nvPr>
        </p:nvPicPr>
        <p:blipFill>
          <a:blip r:embed="rId2" cstate="print"/>
          <a:stretch>
            <a:fillRect/>
          </a:stretch>
        </p:blipFill>
        <p:spPr>
          <a:xfrm>
            <a:off x="5076056" y="1844825"/>
            <a:ext cx="2808312" cy="3888432"/>
          </a:xfr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32</TotalTime>
  <Words>1095</Words>
  <Application>Microsoft Office PowerPoint</Application>
  <PresentationFormat>Presentación en pantalla (4:3)</PresentationFormat>
  <Paragraphs>19</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Intermedio</vt:lpstr>
      <vt:lpstr>Películas y personajes</vt:lpstr>
      <vt:lpstr>Wolfgang Amadeus Mozart</vt:lpstr>
      <vt:lpstr>Amadeus</vt:lpstr>
      <vt:lpstr>Rembrandt (Rembrandt Harmenszoon van Rijn)</vt:lpstr>
      <vt:lpstr>Rembrandt</vt:lpstr>
      <vt:lpstr>Francisco de Goya</vt:lpstr>
      <vt:lpstr>Los Fantasmas de Goya</vt:lpstr>
      <vt:lpstr>Johannes Vermeer </vt:lpstr>
      <vt:lpstr>La joven de la perla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Peliculas y personajes</dc:title>
  <dc:creator>ICYE</dc:creator>
  <cp:lastModifiedBy>ICYE</cp:lastModifiedBy>
  <cp:revision>4</cp:revision>
  <dcterms:created xsi:type="dcterms:W3CDTF">2011-10-17T22:12:37Z</dcterms:created>
  <dcterms:modified xsi:type="dcterms:W3CDTF">2011-10-17T22:45:04Z</dcterms:modified>
</cp:coreProperties>
</file>